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  <p:sldId id="262" r:id="rId7"/>
    <p:sldId id="264" r:id="rId8"/>
    <p:sldId id="265" r:id="rId9"/>
    <p:sldId id="266" r:id="rId10"/>
    <p:sldId id="267" r:id="rId11"/>
    <p:sldId id="268" r:id="rId12"/>
    <p:sldId id="269" r:id="rId13"/>
    <p:sldId id="271" r:id="rId14"/>
    <p:sldId id="272" r:id="rId15"/>
    <p:sldId id="273" r:id="rId16"/>
    <p:sldId id="275" r:id="rId17"/>
    <p:sldId id="277" r:id="rId18"/>
    <p:sldId id="278" r:id="rId19"/>
    <p:sldId id="280" r:id="rId20"/>
    <p:sldId id="279" r:id="rId21"/>
    <p:sldId id="286" r:id="rId22"/>
    <p:sldId id="281" r:id="rId23"/>
    <p:sldId id="282" r:id="rId24"/>
    <p:sldId id="283" r:id="rId25"/>
    <p:sldId id="284" r:id="rId26"/>
    <p:sldId id="285" r:id="rId27"/>
    <p:sldId id="288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 varScale="1">
        <p:scale>
          <a:sx n="87" d="100"/>
          <a:sy n="87" d="100"/>
        </p:scale>
        <p:origin x="533" y="4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11808" y="3428998"/>
            <a:ext cx="5518066" cy="2268559"/>
          </a:xfrm>
        </p:spPr>
        <p:txBody>
          <a:bodyPr anchor="t">
            <a:normAutofit/>
          </a:bodyPr>
          <a:lstStyle>
            <a:lvl1pPr algn="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72274" y="2268786"/>
            <a:ext cx="5357600" cy="1160213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3A824-1A51-4B26-AD58-A6D8E14F6C04}" type="datetimeFigureOut">
              <a:rPr lang="en-US" dirty="0"/>
              <a:t>12/16/2019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Ins="45720"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>
            <a:off x="2194236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4091" cy="107722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7E33E-8B18-4087-B112-809917729534}" type="datetimeFigureOut">
              <a:rPr lang="en-US" dirty="0"/>
              <a:t>12/16/2019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 rot="5400000">
            <a:off x="10337141" y="416061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39380" y="805818"/>
            <a:ext cx="1326519" cy="524412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608751" y="970410"/>
            <a:ext cx="6466903" cy="507953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FE419-2371-464F-8239-3959401C3561}" type="datetimeFigureOut">
              <a:rPr lang="en-US" dirty="0"/>
              <a:t>12/16/2019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162C4-EDD9-4389-A98B-B87ECEA2A816}" type="datetimeFigureOut">
              <a:rPr lang="en-US" dirty="0"/>
              <a:t>12/16/2019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194943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TextBox 10"/>
          <p:cNvSpPr txBox="1"/>
          <p:nvPr/>
        </p:nvSpPr>
        <p:spPr>
          <a:xfrm>
            <a:off x="2191843" y="296258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3147254"/>
            <a:ext cx="7956560" cy="1424746"/>
          </a:xfrm>
        </p:spPr>
        <p:txBody>
          <a:bodyPr anchor="t">
            <a:normAutofit/>
          </a:bodyPr>
          <a:lstStyle>
            <a:lvl1pPr algn="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968" y="2268786"/>
            <a:ext cx="7791931" cy="878468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059C3-6A89-4494-99FF-5A4D6FFD50EB}" type="datetimeFigureOut">
              <a:rPr lang="en-US" dirty="0"/>
              <a:t>12/16/2019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7"/>
            <a:ext cx="7950984" cy="10817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05374" y="2052116"/>
            <a:ext cx="3891960" cy="39978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66636" y="2052114"/>
            <a:ext cx="3894222" cy="39978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4B2F-12DE-47F5-8894-472B206D2E1E}" type="datetimeFigureOut">
              <a:rPr lang="en-US" dirty="0"/>
              <a:t>12/16/2019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196172" y="641223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TextBox 11"/>
          <p:cNvSpPr txBox="1"/>
          <p:nvPr/>
        </p:nvSpPr>
        <p:spPr>
          <a:xfrm>
            <a:off x="2193650" y="636424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8"/>
            <a:ext cx="7956560" cy="107834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9285" y="2052115"/>
            <a:ext cx="3896467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09285" y="2851331"/>
            <a:ext cx="3893623" cy="30714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66634" y="2052115"/>
            <a:ext cx="3899798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66635" y="2851331"/>
            <a:ext cx="3899798" cy="30714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0E46F-7819-4ACF-B48B-48222C2ACC88}" type="datetimeFigureOut">
              <a:rPr lang="en-US" dirty="0"/>
              <a:t>12/16/2019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F3416-4057-4DAA-829D-4CA07428D088}" type="datetimeFigureOut">
              <a:rPr lang="en-US" dirty="0"/>
              <a:t>12/16/2019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196172" y="64122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D9284-D300-4297-87F7-E791DCC15DB1}" type="datetimeFigureOut">
              <a:rPr lang="en-US" dirty="0"/>
              <a:t>12/16/2019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TextBox 9"/>
          <p:cNvSpPr txBox="1"/>
          <p:nvPr/>
        </p:nvSpPr>
        <p:spPr>
          <a:xfrm>
            <a:off x="1554154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0323" y="1282451"/>
            <a:ext cx="2664361" cy="1903241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154" y="805818"/>
            <a:ext cx="5446278" cy="52441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6154"/>
            <a:ext cx="2664361" cy="2386397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25BB-DA17-4BA0-B3C8-3AC3ABC827E6}" type="datetimeFigureOut">
              <a:rPr lang="en-US" dirty="0"/>
              <a:t>12/16/2019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47062" y="3229"/>
            <a:ext cx="4629734" cy="6858000"/>
          </a:xfrm>
          <a:solidFill>
            <a:schemeClr val="tx1">
              <a:alpha val="10000"/>
            </a:schemeClr>
          </a:solidFill>
          <a:ln w="9525" cap="sq">
            <a:noFill/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54686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241" y="1282452"/>
            <a:ext cx="3970986" cy="1900473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2928"/>
            <a:ext cx="3971874" cy="2386394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C4C9A-3960-41CF-A4E9-2A8FB932454B}" type="datetimeFigureOut">
              <a:rPr lang="en-US" dirty="0"/>
              <a:t>12/16/2019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599" y="2052116"/>
            <a:ext cx="7796540" cy="3997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</p:spPr>
        <p:txBody>
          <a:bodyPr vert="horz" lIns="91440" tIns="18288" rIns="91440" bIns="45720" rtlCol="0" anchor="t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3CBC1C18-307B-4F68-A007-B5B542270E8D}" type="datetimeFigureOut">
              <a:rPr lang="en-US" dirty="0"/>
              <a:t>12/16/2019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</p:spPr>
        <p:txBody>
          <a:bodyPr vert="horz" lIns="91440" tIns="45720" rIns="91440" bIns="18288" rtlCol="0" anchor="b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8407" y="164592"/>
            <a:ext cx="636727" cy="322851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34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344488" indent="-344488" algn="l" defTabSz="914400" rtl="0" eaLnBrk="1" latinLnBrk="0" hangingPunct="1">
        <a:lnSpc>
          <a:spcPct val="120000"/>
        </a:lnSpc>
        <a:spcBef>
          <a:spcPts val="10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953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588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7097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1732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642616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108960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575304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04164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9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19B2EE-2B82-4BC3-9737-70EB2A4E92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5546" y="1845295"/>
            <a:ext cx="7744120" cy="2638782"/>
          </a:xfrm>
        </p:spPr>
        <p:txBody>
          <a:bodyPr>
            <a:normAutofit fontScale="90000"/>
          </a:bodyPr>
          <a:lstStyle/>
          <a:p>
            <a:pPr algn="ctr"/>
            <a:r>
              <a:rPr lang="en-IN" sz="4900" dirty="0"/>
              <a:t>Natural Language Processing  on 120k Claims</a:t>
            </a:r>
            <a:br>
              <a:rPr lang="en-IN" dirty="0"/>
            </a:br>
            <a:br>
              <a:rPr lang="en-IN" dirty="0"/>
            </a:br>
            <a:r>
              <a:rPr lang="en-IN" sz="2700" dirty="0"/>
              <a:t>By: Sai Charan (NLP Data Scientist)</a:t>
            </a:r>
            <a:r>
              <a:rPr lang="en-IN" sz="3600" dirty="0"/>
              <a:t>   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1DA5F9-F306-4E54-8F06-8767318818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88806" y="1"/>
            <a:ext cx="45719" cy="619858"/>
          </a:xfrm>
        </p:spPr>
        <p:txBody>
          <a:bodyPr>
            <a:normAutofit/>
          </a:bodyPr>
          <a:lstStyle/>
          <a:p>
            <a:pPr algn="ctr"/>
            <a:r>
              <a:rPr lang="en-IN" sz="2800" b="1" dirty="0"/>
              <a:t>.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5440510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1354F-C5EC-4633-B612-830E99FE6C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6792" y="808056"/>
            <a:ext cx="8713347" cy="1077229"/>
          </a:xfrm>
        </p:spPr>
        <p:txBody>
          <a:bodyPr/>
          <a:lstStyle/>
          <a:p>
            <a:pPr algn="l"/>
            <a:r>
              <a:rPr lang="en-IN" dirty="0"/>
              <a:t>Sentiment Analysis on the Case Description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4E51989-65CC-4026-B338-C0440F567A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01820" y="1716736"/>
            <a:ext cx="5956550" cy="4710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3518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6AA7C31-76FD-4B44-A1FF-D13D2515AE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5CE85F9-F4EE-4E5D-8235-528527A401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17338BB4-74FF-4836-86B7-F1B0C2B62D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ABFA8A3-A231-4BC1-B8A5-C5BE7315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E35963E-79B2-4A8E-8F24-A94E8DDDD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08E4331-210E-4E5F-9501-4C830E3400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A54F778-4E1C-4F6F-9318-9795AA35C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200A9256-A44C-4406-9010-B9D7D87099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C731F266-5507-4462-8427-0BD0B42C8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26A06D6-90F0-42BA-94C0-AC6E66570F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20349629-70E2-4E72-9E59-209F1F3230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3403E22-A267-491E-9711-05F332BE70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488C64B-FA72-4C34-B7D8-ABA7E21469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26D30D-F80B-48C7-A539-4F4365D32D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6398" y="5166420"/>
            <a:ext cx="8440564" cy="104505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NLP techniques on Case Description</a:t>
            </a:r>
            <a:br>
              <a:rPr lang="en-US"/>
            </a:br>
            <a:r>
              <a:rPr lang="en-US"/>
              <a:t>Text Pre-processing 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98F5671-E172-46A3-8DC0-54EC6D0E42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50531" y="647188"/>
            <a:ext cx="9091538" cy="329724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3B8C43-BC8F-4DB7-B6CA-ED65F4A65D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0170" y="1030294"/>
            <a:ext cx="4069217" cy="2533087"/>
          </a:xfrm>
          <a:prstGeom prst="rect">
            <a:avLst/>
          </a:prstGeom>
          <a:ln>
            <a:noFill/>
          </a:ln>
        </p:spPr>
      </p:pic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CEDF850-1C15-4681-825C-AC2596EC69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6278682" y="847111"/>
            <a:ext cx="4656039" cy="2941118"/>
          </a:xfrm>
          <a:prstGeom prst="rect">
            <a:avLst/>
          </a:prstGeom>
          <a:ln>
            <a:noFill/>
          </a:ln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F9744F83-FEC9-4E5B-8530-224C258F1C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29148" y="319016"/>
            <a:ext cx="9734654" cy="3948816"/>
          </a:xfrm>
          <a:prstGeom prst="rect">
            <a:avLst/>
          </a:prstGeom>
          <a:noFill/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81918A1-30EC-48DB-A535-4898EA927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82966" y="888935"/>
            <a:ext cx="4228687" cy="2818547"/>
          </a:xfrm>
          <a:prstGeom prst="rect">
            <a:avLst/>
          </a:prstGeom>
          <a:noFill/>
          <a:ln w="9525">
            <a:solidFill>
              <a:schemeClr val="accent6">
                <a:lumMod val="60000"/>
                <a:lumOff val="4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301236F-2DE7-4B56-B413-C201491DFF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78683" y="888935"/>
            <a:ext cx="4228687" cy="2818547"/>
          </a:xfrm>
          <a:prstGeom prst="rect">
            <a:avLst/>
          </a:prstGeom>
          <a:noFill/>
          <a:ln w="9525">
            <a:solidFill>
              <a:schemeClr val="accent6">
                <a:lumMod val="60000"/>
                <a:lumOff val="4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F304D462-CF3A-48B2-966A-0DA7B7E614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9308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960B5-1C8E-405F-832B-7AB8E31A8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IN" dirty="0" err="1"/>
              <a:t>WordCloud</a:t>
            </a:r>
            <a:r>
              <a:rPr lang="en-IN" dirty="0"/>
              <a:t> on the Case Description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DAD3E8-B464-47BC-8FF8-E35819A453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0066F0A-48B1-43DA-9C61-26D52685DC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855" y="1565193"/>
            <a:ext cx="9520421" cy="4802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2289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0FB1ED-6558-4C0C-ACD2-D11E86D71C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6205" y="2174991"/>
            <a:ext cx="9983754" cy="1851168"/>
          </a:xfrm>
        </p:spPr>
        <p:txBody>
          <a:bodyPr>
            <a:normAutofit fontScale="90000"/>
          </a:bodyPr>
          <a:lstStyle/>
          <a:p>
            <a:pPr algn="l"/>
            <a:r>
              <a:rPr lang="en-IN" sz="4000" b="1" dirty="0"/>
              <a:t>Clustering, Topic Modelling and N-Grams on </a:t>
            </a:r>
            <a:br>
              <a:rPr lang="en-IN" sz="4000" b="1" dirty="0"/>
            </a:br>
            <a:br>
              <a:rPr lang="en-IN" sz="4000" b="1" dirty="0"/>
            </a:br>
            <a:r>
              <a:rPr lang="en-IN" sz="4000" b="1" dirty="0"/>
              <a:t>                  “CASE  DESCRIPTION”</a:t>
            </a:r>
            <a:br>
              <a:rPr lang="en-IN" b="1" dirty="0"/>
            </a:br>
            <a:br>
              <a:rPr lang="en-IN" b="1" dirty="0"/>
            </a:b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872516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A3D781-DFFF-41EB-900A-7BDC31ADBD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4928" y="438538"/>
            <a:ext cx="3029819" cy="2173321"/>
          </a:xfrm>
        </p:spPr>
        <p:txBody>
          <a:bodyPr/>
          <a:lstStyle/>
          <a:p>
            <a:r>
              <a:rPr lang="en-IN" dirty="0"/>
              <a:t>Graph for finding the Optimal number of Clusters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2FA5361-6805-4B37-83B1-CCE38E1CB2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35286" y="1105678"/>
            <a:ext cx="6587922" cy="4693297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B75E12-412C-4FDE-AC8C-FB5102E9AF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40363" y="3186154"/>
            <a:ext cx="3594321" cy="2386397"/>
          </a:xfrm>
        </p:spPr>
        <p:txBody>
          <a:bodyPr>
            <a:normAutofit/>
          </a:bodyPr>
          <a:lstStyle/>
          <a:p>
            <a:r>
              <a:rPr lang="en-IN" sz="1800" dirty="0"/>
              <a:t>Optimal number of Clusters = 44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5910107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5B93BB-1619-44A4-87CD-B4F7A19FFD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5000" y="1160380"/>
            <a:ext cx="11252718" cy="1081705"/>
          </a:xfrm>
        </p:spPr>
        <p:txBody>
          <a:bodyPr/>
          <a:lstStyle/>
          <a:p>
            <a:pPr algn="l"/>
            <a:r>
              <a:rPr lang="en-IN" dirty="0"/>
              <a:t>PCA &amp; TSNE for visualizing the 44 Clusters  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C7D3812-ED5C-42D0-8363-526F90657C5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179901" y="1952624"/>
            <a:ext cx="4916099" cy="4570436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3662E52-05CD-433F-9150-8FB8FCFDC38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255366" y="1947975"/>
            <a:ext cx="5004409" cy="4570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9402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C072E4-DB76-41C5-9C9C-5CA1CEB443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7841" y="1207618"/>
            <a:ext cx="7956560" cy="1424746"/>
          </a:xfrm>
        </p:spPr>
        <p:txBody>
          <a:bodyPr>
            <a:noAutofit/>
          </a:bodyPr>
          <a:lstStyle/>
          <a:p>
            <a:pPr algn="l"/>
            <a:br>
              <a:rPr lang="en-US" sz="2000" dirty="0"/>
            </a:br>
            <a:r>
              <a:rPr lang="en-US" sz="2000" dirty="0"/>
              <a:t>Cluster 0</a:t>
            </a:r>
            <a:br>
              <a:rPr lang="en-US" sz="2000" dirty="0"/>
            </a:br>
            <a:r>
              <a:rPr lang="en-US" sz="2000" dirty="0"/>
              <a:t>tort,company,intentional,business,relations,tortuous,interference,claims,services,miscellaneous</a:t>
            </a:r>
            <a:br>
              <a:rPr lang="en-US" sz="2000" dirty="0"/>
            </a:br>
            <a:br>
              <a:rPr lang="en-US" sz="2000" dirty="0"/>
            </a:br>
            <a:r>
              <a:rPr lang="en-US" sz="2000" dirty="0"/>
              <a:t>Cluster 1</a:t>
            </a:r>
            <a:br>
              <a:rPr lang="en-US" sz="2000" dirty="0"/>
            </a:br>
            <a:r>
              <a:rPr lang="en-US" sz="2000" dirty="0"/>
              <a:t>error,escape,zurich,dscm,discrimination,hiring,promotion,retaliation,discharge,age</a:t>
            </a:r>
            <a:br>
              <a:rPr lang="en-US" sz="2000" dirty="0"/>
            </a:br>
            <a:br>
              <a:rPr lang="en-US" sz="2000" dirty="0"/>
            </a:br>
            <a:r>
              <a:rPr lang="en-US" sz="2000" dirty="0"/>
              <a:t>Cluster 2</a:t>
            </a:r>
            <a:br>
              <a:rPr lang="en-US" sz="2000" dirty="0"/>
            </a:br>
            <a:r>
              <a:rPr lang="en-US" sz="2000" dirty="0"/>
              <a:t>misrepresentation,insd,negligent,religion,error,benefits,denial,employee,fraud,flsa</a:t>
            </a:r>
            <a:br>
              <a:rPr lang="en-US" sz="2000" dirty="0"/>
            </a:br>
            <a:br>
              <a:rPr lang="en-US" sz="2000" dirty="0"/>
            </a:br>
            <a:r>
              <a:rPr lang="en-US" sz="2000" dirty="0"/>
              <a:t>Cluster 3</a:t>
            </a:r>
            <a:br>
              <a:rPr lang="en-US" sz="2000" dirty="0"/>
            </a:br>
            <a:r>
              <a:rPr lang="en-US" sz="2000" dirty="0"/>
              <a:t>escalate,erupted,errors,error,escaped,zurich,policy,violation,statutory,public</a:t>
            </a:r>
            <a:br>
              <a:rPr lang="en-US" sz="2000" dirty="0"/>
            </a:br>
            <a:br>
              <a:rPr lang="en-US" sz="2000" dirty="0"/>
            </a:br>
            <a:r>
              <a:rPr lang="en-US" sz="2000" dirty="0"/>
              <a:t>Cluster 4</a:t>
            </a:r>
            <a:br>
              <a:rPr lang="en-US" sz="2000" dirty="0"/>
            </a:br>
            <a:r>
              <a:rPr lang="en-US" sz="2000" dirty="0"/>
              <a:t>work,injured,lower,unspecified,trauma,multiple,cumulative,injuries,injury,ee</a:t>
            </a:r>
            <a:br>
              <a:rPr lang="en-US" sz="2000" dirty="0"/>
            </a:br>
            <a:br>
              <a:rPr lang="en-US" sz="2000" dirty="0"/>
            </a:br>
            <a:r>
              <a:rPr lang="en-US" sz="2000" dirty="0"/>
              <a:t>Cluster 5</a:t>
            </a:r>
            <a:br>
              <a:rPr lang="en-US" sz="2000" dirty="0"/>
            </a:br>
            <a:r>
              <a:rPr lang="en-US" sz="2000" dirty="0" err="1"/>
              <a:t>water,employee,left,tripped,walking,wet,ee,slipped,fell,floor</a:t>
            </a:r>
            <a:endParaRPr lang="en-US" sz="20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891D5C-2E76-4692-A93A-932FD89AC8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07733" y="142113"/>
            <a:ext cx="6732039" cy="878468"/>
          </a:xfrm>
        </p:spPr>
        <p:txBody>
          <a:bodyPr>
            <a:normAutofit fontScale="92500" lnSpcReduction="20000"/>
          </a:bodyPr>
          <a:lstStyle/>
          <a:p>
            <a:pPr algn="ctr"/>
            <a:r>
              <a:rPr lang="en-IN" sz="2800" b="1" dirty="0"/>
              <a:t>First 5 Clusters from 44 Clusters using Mini Batch K-Means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6907424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C213DC-6FF4-4957-8601-A3023CA78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0900" y="263951"/>
            <a:ext cx="9217393" cy="1979627"/>
          </a:xfrm>
        </p:spPr>
        <p:txBody>
          <a:bodyPr>
            <a:normAutofit/>
          </a:bodyPr>
          <a:lstStyle/>
          <a:p>
            <a:pPr algn="l"/>
            <a:r>
              <a:rPr lang="en-IN" dirty="0"/>
              <a:t>First 5 Clusters using K-Means</a:t>
            </a:r>
            <a:br>
              <a:rPr lang="en-IN" dirty="0"/>
            </a:br>
            <a:br>
              <a:rPr lang="en-IN" dirty="0"/>
            </a:br>
            <a:r>
              <a:rPr lang="en-IN" dirty="0"/>
              <a:t>Note: You can see better information from the   clusters in the </a:t>
            </a:r>
            <a:r>
              <a:rPr lang="en-IN" dirty="0" err="1"/>
              <a:t>Ipynb</a:t>
            </a:r>
            <a:r>
              <a:rPr lang="en-IN" dirty="0"/>
              <a:t>  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F517B4F-9D47-46E3-854C-A89FA34687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249" y="2601797"/>
            <a:ext cx="2039591" cy="31527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59471DA-50D4-44B6-B073-7A35133224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8133" y="2601797"/>
            <a:ext cx="2024183" cy="31527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F51CF91-2BBC-4D5E-BB76-D325602255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1734" y="2601797"/>
            <a:ext cx="1850600" cy="31527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D5FE268-691E-413C-8A55-439458C0C6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5466" y="2601797"/>
            <a:ext cx="1796262" cy="31527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6F7BB40-F6AB-4238-A997-368F1A99CC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84861" y="2601797"/>
            <a:ext cx="1950872" cy="3106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4991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E6115C-6C09-4160-8EAB-D4A69216CB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6186" y="808056"/>
            <a:ext cx="9273953" cy="1077229"/>
          </a:xfrm>
        </p:spPr>
        <p:txBody>
          <a:bodyPr/>
          <a:lstStyle/>
          <a:p>
            <a:pPr algn="l"/>
            <a:r>
              <a:rPr lang="en-IN" dirty="0"/>
              <a:t>Count Vectorized for finding the meaning out of the data using N-Grams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B5CAC3-147B-4A95-9883-FEF9E34A30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3668" y="1838227"/>
            <a:ext cx="7931472" cy="4506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5895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1AF5FBB-9FDC-4D75-9DD6-DAF01ED197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33BBBE6-F4CF-483E-BA74-B51421B4D9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C790028-99AE-4AE4-8269-9913E2D506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6936A2A-FE08-4EE0-A409-3EF3FA244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AF0407B-48CB-4C05-B0D7-7A69A0D407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DC50C3D-0DA0-4914-B5B4-D1819CC698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CF9E583-1A92-4144-B4FA-81D98317FA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55980737-1E33-40A8-819D-C20C41E4F7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6ABBD51A-FA48-44B8-B184-A40D7F134F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10188A9-F0D9-4FE9-85DC-217914527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32927575-BD84-44B6-BE49-E0C7EDD0E6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3FDF09A-B960-49F4-BAEB-DA397BDCD4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91BE6C0-4118-460B-90C2-160041247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7AE508-9CB4-45C8-B965-79C70C6353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7554" y="803634"/>
            <a:ext cx="2668479" cy="2268559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IN" sz="3200" dirty="0"/>
              <a:t>Feature Names from LDA </a:t>
            </a:r>
            <a:endParaRPr lang="en-US" sz="3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5A8AC9-4420-4AF7-AD20-213F1C5EC0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5525" y="157553"/>
            <a:ext cx="6438733" cy="6672262"/>
          </a:xfrm>
          <a:prstGeom prst="rect">
            <a:avLst/>
          </a:prstGeom>
          <a:ln>
            <a:gradFill flip="none" rotWithShape="1">
              <a:gsLst>
                <a:gs pos="86000">
                  <a:schemeClr val="accent6">
                    <a:lumMod val="67000"/>
                  </a:schemeClr>
                </a:gs>
                <a:gs pos="20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effectLst>
            <a:innerShdw blurRad="127000">
              <a:prstClr val="black">
                <a:alpha val="90000"/>
              </a:prstClr>
            </a:innerShdw>
          </a:effectLst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15B5C763-A6E8-4D31-B139-30D083B824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576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CCCCA4-4163-4664-A325-7583CEC88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IN" dirty="0"/>
              <a:t>Importing essential Libraries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3DFECC2-525B-4389-9BE2-4B47C43DB2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87013" y="1427487"/>
            <a:ext cx="4778551" cy="4871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2901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FA9102-39FC-41A1-905B-DB28B377A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6504" y="176461"/>
            <a:ext cx="8988458" cy="1077229"/>
          </a:xfrm>
        </p:spPr>
        <p:txBody>
          <a:bodyPr/>
          <a:lstStyle/>
          <a:p>
            <a:pPr algn="ctr"/>
            <a:r>
              <a:rPr lang="en-IN" dirty="0"/>
              <a:t>LDA &amp; TF-IDF for finding the most discussed top 10 topics 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0663571-0BB2-4DB9-8C77-E9C5D5EC05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98862" y="1486353"/>
            <a:ext cx="8692587" cy="4968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2672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B9F3A-9211-4A8B-80CC-EDBD097010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8876" y="2184369"/>
            <a:ext cx="8082901" cy="2133107"/>
          </a:xfrm>
        </p:spPr>
        <p:txBody>
          <a:bodyPr>
            <a:normAutofit/>
          </a:bodyPr>
          <a:lstStyle/>
          <a:p>
            <a:pPr algn="ctr"/>
            <a:r>
              <a:rPr lang="en-IN" dirty="0"/>
              <a:t>Depth Analysis only on the August Month</a:t>
            </a:r>
            <a:br>
              <a:rPr lang="en-IN" dirty="0"/>
            </a:br>
            <a:br>
              <a:rPr lang="en-IN" dirty="0"/>
            </a:br>
            <a:r>
              <a:rPr lang="en-IN" dirty="0"/>
              <a:t>Because Only in August 57% claims had registered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35895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F5B546-8363-4B5F-B3C0-6A0F356DC4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4097" y="984877"/>
            <a:ext cx="8191309" cy="1840876"/>
          </a:xfrm>
        </p:spPr>
        <p:txBody>
          <a:bodyPr>
            <a:normAutofit/>
          </a:bodyPr>
          <a:lstStyle/>
          <a:p>
            <a:pPr algn="ctr"/>
            <a:r>
              <a:rPr lang="en-IN" dirty="0"/>
              <a:t>Data filtered only for the month of ‘AUGUST’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FA9F1F7-146A-4BEF-8879-BC21FEB44F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57102" y="2825753"/>
            <a:ext cx="10095916" cy="2368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7208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D58C2-A405-4EC2-8554-F61ADC463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8749" y="313149"/>
            <a:ext cx="7958331" cy="1077229"/>
          </a:xfrm>
        </p:spPr>
        <p:txBody>
          <a:bodyPr/>
          <a:lstStyle/>
          <a:p>
            <a:pPr algn="ctr"/>
            <a:r>
              <a:rPr lang="en-IN" dirty="0" err="1"/>
              <a:t>WordCloud</a:t>
            </a:r>
            <a:r>
              <a:rPr lang="en-IN" dirty="0"/>
              <a:t> for the claims that are registered in the month of ‘AUGUST’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B3EC3AC-BAA4-4D76-B9F6-43850D4FB5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47578" y="1885285"/>
            <a:ext cx="9122561" cy="4535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7644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1AF5FBB-9FDC-4D75-9DD6-DAF01ED197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33BBBE6-F4CF-483E-BA74-B51421B4D9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C790028-99AE-4AE4-8269-9913E2D506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936A2A-FE08-4EE0-A409-3EF3FA244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AF0407B-48CB-4C05-B0D7-7A69A0D407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DC50C3D-0DA0-4914-B5B4-D1819CC698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CF9E583-1A92-4144-B4FA-81D98317FA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55980737-1E33-40A8-819D-C20C41E4F7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6ABBD51A-FA48-44B8-B184-A40D7F134F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10188A9-F0D9-4FE9-85DC-217914527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32927575-BD84-44B6-BE49-E0C7EDD0E6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3FDF09A-B960-49F4-BAEB-DA397BDCD4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91BE6C0-4118-460B-90C2-160041247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A5521E-92DC-4ECD-80C4-0F730E5AE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4134" y="1110004"/>
            <a:ext cx="2668479" cy="2268559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IN" sz="3200" dirty="0"/>
              <a:t>LDA Feature Names</a:t>
            </a:r>
            <a:endParaRPr lang="en-US" sz="3200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DE12538-1EEC-42D8-86AD-4252C51F19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4561018" y="407245"/>
            <a:ext cx="6598989" cy="6038074"/>
          </a:xfrm>
          <a:prstGeom prst="rect">
            <a:avLst/>
          </a:prstGeom>
          <a:ln>
            <a:gradFill flip="none" rotWithShape="1">
              <a:gsLst>
                <a:gs pos="86000">
                  <a:schemeClr val="accent6">
                    <a:lumMod val="67000"/>
                  </a:schemeClr>
                </a:gs>
                <a:gs pos="20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effectLst>
            <a:innerShdw blurRad="127000">
              <a:prstClr val="black">
                <a:alpha val="90000"/>
              </a:prstClr>
            </a:innerShdw>
          </a:effectLst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15B5C763-A6E8-4D31-B139-30D083B824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7815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10FDBC-3BEB-4D26-BDBE-C40F3029D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IN" dirty="0"/>
              <a:t>Top 10 Topics key words from LDA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7AF5DE4-4666-4928-8067-C9D75D3034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30837" y="2236543"/>
            <a:ext cx="8938738" cy="4161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5317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60800-FC25-44B5-949F-EC68199EDD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7522" y="805817"/>
            <a:ext cx="9533335" cy="1081705"/>
          </a:xfrm>
        </p:spPr>
        <p:txBody>
          <a:bodyPr/>
          <a:lstStyle/>
          <a:p>
            <a:pPr algn="l"/>
            <a:r>
              <a:rPr lang="en-IN" dirty="0"/>
              <a:t>Clustering using K-Means &amp; Mini Batch K-means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CA5E50B-BA5E-4E1F-8FCE-615B23BCA37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942169" y="1786251"/>
            <a:ext cx="7037044" cy="4459007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16BF385-38BC-417E-A15C-AE144D2FFA7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8127796" y="2052114"/>
            <a:ext cx="1586526" cy="25245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94436E9-4A6E-44EA-95BE-698AADB19B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62905" y="2052114"/>
            <a:ext cx="1395904" cy="2517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C93DA0A-4599-411C-9259-60BED427E1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4338" y="6310087"/>
            <a:ext cx="5571241" cy="510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4533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5BC239-B194-4553-BCCB-8349967A27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4021" y="2351771"/>
            <a:ext cx="9379670" cy="2644435"/>
          </a:xfrm>
        </p:spPr>
        <p:txBody>
          <a:bodyPr>
            <a:normAutofit/>
          </a:bodyPr>
          <a:lstStyle/>
          <a:p>
            <a:pPr algn="ctr"/>
            <a:r>
              <a:rPr lang="en-IN" sz="4400" dirty="0"/>
              <a:t>Thank you very much for your time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8849935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BEA062-94CB-4695-B800-FD36939E6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IN" dirty="0"/>
              <a:t>Data importing 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137955F-AE1E-4F94-9A9A-5F8217A4E6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73363" y="2566422"/>
            <a:ext cx="7796212" cy="2969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3706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1FF7A44-DD12-4C07-8D9A-7472AF2BBC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075" y="695325"/>
            <a:ext cx="10321407" cy="546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427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870BD0-0972-4C93-9D2C-5D040DC16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5454" y="523473"/>
            <a:ext cx="7958331" cy="1077229"/>
          </a:xfrm>
        </p:spPr>
        <p:txBody>
          <a:bodyPr/>
          <a:lstStyle/>
          <a:p>
            <a:pPr algn="l"/>
            <a:r>
              <a:rPr lang="en-IN" dirty="0"/>
              <a:t>EDA on Jurisdiction State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4E004EC-D95C-462C-B565-E042C569F7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86813" y="1712668"/>
            <a:ext cx="8290682" cy="4912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3625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B776D-247A-4C49-A5D6-6F72CBC645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9327" y="457848"/>
            <a:ext cx="7763070" cy="1081705"/>
          </a:xfrm>
        </p:spPr>
        <p:txBody>
          <a:bodyPr/>
          <a:lstStyle/>
          <a:p>
            <a:pPr algn="l"/>
            <a:r>
              <a:rPr lang="en-IN" dirty="0"/>
              <a:t>Observation and Percentages of Claims for the top 5 States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1C17EF7-672D-4AC3-AC41-E66EB0E5B13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25338" y="2453952"/>
            <a:ext cx="5270662" cy="3298370"/>
          </a:xfrm>
          <a:prstGeom prst="rect">
            <a:avLst/>
          </a:prstGeom>
          <a:ln w="12700">
            <a:noFill/>
          </a:ln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5263B31-0190-4FE2-86E9-955A7109133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096000" y="2850502"/>
            <a:ext cx="5319258" cy="2505269"/>
          </a:xfrm>
          <a:prstGeom prst="rect">
            <a:avLst/>
          </a:prstGeom>
          <a:ln w="12700">
            <a:noFill/>
          </a:ln>
        </p:spPr>
      </p:pic>
    </p:spTree>
    <p:extLst>
      <p:ext uri="{BB962C8B-B14F-4D97-AF65-F5344CB8AC3E}">
        <p14:creationId xmlns:p14="http://schemas.microsoft.com/office/powerpoint/2010/main" val="3398781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6AA7C31-76FD-4B44-A1FF-D13D2515AE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33" name="Picture 11">
            <a:extLst>
              <a:ext uri="{FF2B5EF4-FFF2-40B4-BE49-F238E27FC236}">
                <a16:creationId xmlns:a16="http://schemas.microsoft.com/office/drawing/2014/main" id="{F5CE85F9-F4EE-4E5D-8235-528527A401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35" name="Rectangle 13">
            <a:extLst>
              <a:ext uri="{FF2B5EF4-FFF2-40B4-BE49-F238E27FC236}">
                <a16:creationId xmlns:a16="http://schemas.microsoft.com/office/drawing/2014/main" id="{17338BB4-74FF-4836-86B7-F1B0C2B62D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7" name="Rectangle 15">
            <a:extLst>
              <a:ext uri="{FF2B5EF4-FFF2-40B4-BE49-F238E27FC236}">
                <a16:creationId xmlns:a16="http://schemas.microsoft.com/office/drawing/2014/main" id="{1ABFA8A3-A231-4BC1-B8A5-C5BE7315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9" name="Rectangle 17">
            <a:extLst>
              <a:ext uri="{FF2B5EF4-FFF2-40B4-BE49-F238E27FC236}">
                <a16:creationId xmlns:a16="http://schemas.microsoft.com/office/drawing/2014/main" id="{FE35963E-79B2-4A8E-8F24-A94E8DDDD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1" name="Rectangle 19">
            <a:extLst>
              <a:ext uri="{FF2B5EF4-FFF2-40B4-BE49-F238E27FC236}">
                <a16:creationId xmlns:a16="http://schemas.microsoft.com/office/drawing/2014/main" id="{308E4331-210E-4E5F-9501-4C830E3400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3" name="TextBox 21">
            <a:extLst>
              <a:ext uri="{FF2B5EF4-FFF2-40B4-BE49-F238E27FC236}">
                <a16:creationId xmlns:a16="http://schemas.microsoft.com/office/drawing/2014/main" id="{1A54F778-4E1C-4F6F-9318-9795AA35C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 useBgFill="1">
        <p:nvSpPr>
          <p:cNvPr id="45" name="Rectangle 23">
            <a:extLst>
              <a:ext uri="{FF2B5EF4-FFF2-40B4-BE49-F238E27FC236}">
                <a16:creationId xmlns:a16="http://schemas.microsoft.com/office/drawing/2014/main" id="{200A9256-A44C-4406-9010-B9D7D87099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6" name="Picture 25">
            <a:extLst>
              <a:ext uri="{FF2B5EF4-FFF2-40B4-BE49-F238E27FC236}">
                <a16:creationId xmlns:a16="http://schemas.microsoft.com/office/drawing/2014/main" id="{C731F266-5507-4462-8427-0BD0B42C8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47" name="Picture 27">
            <a:extLst>
              <a:ext uri="{FF2B5EF4-FFF2-40B4-BE49-F238E27FC236}">
                <a16:creationId xmlns:a16="http://schemas.microsoft.com/office/drawing/2014/main" id="{126A06D6-90F0-42BA-94C0-AC6E66570F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48" name="Rectangle 29">
            <a:extLst>
              <a:ext uri="{FF2B5EF4-FFF2-40B4-BE49-F238E27FC236}">
                <a16:creationId xmlns:a16="http://schemas.microsoft.com/office/drawing/2014/main" id="{20349629-70E2-4E72-9E59-209F1F3230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3403E22-A267-491E-9711-05F332BE70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488C64B-FA72-4C34-B7D8-ABA7E21469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AB13CF-1527-49EB-8EEE-5DA40B304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6398" y="5166420"/>
            <a:ext cx="8440564" cy="104505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/>
              <a:t>EDA on Client Column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98F5671-E172-46A3-8DC0-54EC6D0E42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50531" y="647188"/>
            <a:ext cx="9091538" cy="329724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88FA311-34A7-439E-B9CC-9D467DA112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314275" y="447333"/>
            <a:ext cx="5962276" cy="3666486"/>
          </a:xfrm>
          <a:prstGeom prst="rect">
            <a:avLst/>
          </a:prstGeom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494D921-F148-4588-9E36-1E3A247A1A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28085" y="1596550"/>
            <a:ext cx="4069217" cy="1017304"/>
          </a:xfrm>
          <a:prstGeom prst="rect">
            <a:avLst/>
          </a:prstGeom>
          <a:ln>
            <a:noFill/>
          </a:ln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F9744F83-FEC9-4E5B-8530-224C258F1C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29148" y="319016"/>
            <a:ext cx="9734654" cy="3948816"/>
          </a:xfrm>
          <a:prstGeom prst="rect">
            <a:avLst/>
          </a:prstGeom>
          <a:noFill/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81918A1-30EC-48DB-A535-4898EA927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82966" y="888935"/>
            <a:ext cx="4228687" cy="2818547"/>
          </a:xfrm>
          <a:prstGeom prst="rect">
            <a:avLst/>
          </a:prstGeom>
          <a:noFill/>
          <a:ln w="9525">
            <a:solidFill>
              <a:schemeClr val="accent6">
                <a:lumMod val="60000"/>
                <a:lumOff val="4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301236F-2DE7-4B56-B413-C201491DFF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78683" y="888935"/>
            <a:ext cx="4228687" cy="2818547"/>
          </a:xfrm>
          <a:prstGeom prst="rect">
            <a:avLst/>
          </a:prstGeom>
          <a:noFill/>
          <a:ln w="9525">
            <a:solidFill>
              <a:schemeClr val="accent6">
                <a:lumMod val="60000"/>
                <a:lumOff val="4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F304D462-CF3A-48B2-966A-0DA7B7E614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7413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D37ED-4D66-45E2-AB51-2E2836722F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6388" y="490814"/>
            <a:ext cx="9937102" cy="1077229"/>
          </a:xfrm>
        </p:spPr>
        <p:txBody>
          <a:bodyPr>
            <a:normAutofit fontScale="90000"/>
          </a:bodyPr>
          <a:lstStyle/>
          <a:p>
            <a:pPr algn="l"/>
            <a:r>
              <a:rPr lang="en-IN" dirty="0"/>
              <a:t>EDA on Law Firms</a:t>
            </a:r>
            <a:br>
              <a:rPr lang="en-IN" dirty="0"/>
            </a:br>
            <a:r>
              <a:rPr lang="en-IN" dirty="0"/>
              <a:t>Almost all the 100 Law Firms are in range 1100 - 1300 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B624AC8-6028-46F9-B5C0-BE82FCBF33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22714" y="1931340"/>
            <a:ext cx="7869415" cy="4723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2684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96DA37-F2ED-4AC9-B2B8-7A467692DF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5677" y="64034"/>
            <a:ext cx="8854752" cy="533126"/>
          </a:xfrm>
        </p:spPr>
        <p:txBody>
          <a:bodyPr>
            <a:normAutofit fontScale="90000"/>
          </a:bodyPr>
          <a:lstStyle/>
          <a:p>
            <a:pPr algn="l"/>
            <a:r>
              <a:rPr lang="en-IN" dirty="0"/>
              <a:t>EDA on Date Column (Yearly and Month)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846B42E-1D91-4557-8F66-AACAC03EC08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61257" y="2238845"/>
            <a:ext cx="5961128" cy="4143294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DD36619-CD94-47E2-B2AB-CC2F6BD04CB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335486" y="2238845"/>
            <a:ext cx="5621511" cy="41764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39899C8-85CA-4E70-AC1C-6D905852F8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5921" y="686748"/>
            <a:ext cx="8252928" cy="1462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036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dison">
  <a:themeElements>
    <a:clrScheme name="Madison">
      <a:dk1>
        <a:sysClr val="windowText" lastClr="000000"/>
      </a:dk1>
      <a:lt1>
        <a:sysClr val="window" lastClr="FFFFFF"/>
      </a:lt1>
      <a:dk2>
        <a:srgbClr val="1F2D29"/>
      </a:dk2>
      <a:lt2>
        <a:srgbClr val="C5FAEB"/>
      </a:lt2>
      <a:accent1>
        <a:srgbClr val="A1D68B"/>
      </a:accent1>
      <a:accent2>
        <a:srgbClr val="5EC795"/>
      </a:accent2>
      <a:accent3>
        <a:srgbClr val="4DADCF"/>
      </a:accent3>
      <a:accent4>
        <a:srgbClr val="CDB756"/>
      </a:accent4>
      <a:accent5>
        <a:srgbClr val="E29C36"/>
      </a:accent5>
      <a:accent6>
        <a:srgbClr val="8EC0C1"/>
      </a:accent6>
      <a:hlink>
        <a:srgbClr val="6D9D9B"/>
      </a:hlink>
      <a:folHlink>
        <a:srgbClr val="6D8583"/>
      </a:folHlink>
    </a:clrScheme>
    <a:fontScheme name="Madison">
      <a:maj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dison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alpha val="88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dison" id="{025CB5FB-2DD3-45EE-B6F0-CC461540EB19}" vid="{6AC10936-2DFC-4054-9ADF-B5E2C5F8619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</TotalTime>
  <Words>394</Words>
  <Application>Microsoft Office PowerPoint</Application>
  <PresentationFormat>Widescreen</PresentationFormat>
  <Paragraphs>33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Arial</vt:lpstr>
      <vt:lpstr>MS Shell Dlg 2</vt:lpstr>
      <vt:lpstr>Wingdings</vt:lpstr>
      <vt:lpstr>Wingdings 3</vt:lpstr>
      <vt:lpstr>Madison</vt:lpstr>
      <vt:lpstr>Natural Language Processing  on 120k Claims  By: Sai Charan (NLP Data Scientist)   </vt:lpstr>
      <vt:lpstr>Importing essential Libraries</vt:lpstr>
      <vt:lpstr>Data importing </vt:lpstr>
      <vt:lpstr>PowerPoint Presentation</vt:lpstr>
      <vt:lpstr>EDA on Jurisdiction State</vt:lpstr>
      <vt:lpstr>Observation and Percentages of Claims for the top 5 States</vt:lpstr>
      <vt:lpstr>EDA on Client Column</vt:lpstr>
      <vt:lpstr>EDA on Law Firms Almost all the 100 Law Firms are in range 1100 - 1300 </vt:lpstr>
      <vt:lpstr>EDA on Date Column (Yearly and Month)</vt:lpstr>
      <vt:lpstr>Sentiment Analysis on the Case Description</vt:lpstr>
      <vt:lpstr>NLP techniques on Case Description Text Pre-processing </vt:lpstr>
      <vt:lpstr>WordCloud on the Case Description</vt:lpstr>
      <vt:lpstr>Clustering, Topic Modelling and N-Grams on                     “CASE  DESCRIPTION”  </vt:lpstr>
      <vt:lpstr>Graph for finding the Optimal number of Clusters</vt:lpstr>
      <vt:lpstr>PCA &amp; TSNE for visualizing the 44 Clusters  </vt:lpstr>
      <vt:lpstr> Cluster 0 tort,company,intentional,business,relations,tortuous,interference,claims,services,miscellaneous  Cluster 1 error,escape,zurich,dscm,discrimination,hiring,promotion,retaliation,discharge,age  Cluster 2 misrepresentation,insd,negligent,religion,error,benefits,denial,employee,fraud,flsa  Cluster 3 escalate,erupted,errors,error,escaped,zurich,policy,violation,statutory,public  Cluster 4 work,injured,lower,unspecified,trauma,multiple,cumulative,injuries,injury,ee  Cluster 5 water,employee,left,tripped,walking,wet,ee,slipped,fell,floor</vt:lpstr>
      <vt:lpstr>First 5 Clusters using K-Means  Note: You can see better information from the   clusters in the Ipynb  </vt:lpstr>
      <vt:lpstr>Count Vectorized for finding the meaning out of the data using N-Grams</vt:lpstr>
      <vt:lpstr>Feature Names from LDA </vt:lpstr>
      <vt:lpstr>LDA &amp; TF-IDF for finding the most discussed top 10 topics </vt:lpstr>
      <vt:lpstr>Depth Analysis only on the August Month  Because Only in August 57% claims had registered</vt:lpstr>
      <vt:lpstr>Data filtered only for the month of ‘AUGUST’</vt:lpstr>
      <vt:lpstr>WordCloud for the claims that are registered in the month of ‘AUGUST’</vt:lpstr>
      <vt:lpstr>LDA Feature Names</vt:lpstr>
      <vt:lpstr>Top 10 Topics key words from LDA</vt:lpstr>
      <vt:lpstr>Clustering using K-Means &amp; Mini Batch K-means</vt:lpstr>
      <vt:lpstr>Thank you very much for your time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EDA  &amp; NLP on 120k Claims</dc:title>
  <dc:creator>sai charan</dc:creator>
  <cp:lastModifiedBy>sai charan</cp:lastModifiedBy>
  <cp:revision>5</cp:revision>
  <dcterms:created xsi:type="dcterms:W3CDTF">2019-12-06T15:39:43Z</dcterms:created>
  <dcterms:modified xsi:type="dcterms:W3CDTF">2019-12-17T03:12:01Z</dcterms:modified>
</cp:coreProperties>
</file>